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76" r:id="rId5"/>
    <p:sldId id="260" r:id="rId6"/>
    <p:sldId id="259" r:id="rId7"/>
    <p:sldId id="269" r:id="rId8"/>
    <p:sldId id="270" r:id="rId9"/>
    <p:sldId id="271" r:id="rId10"/>
    <p:sldId id="274" r:id="rId11"/>
    <p:sldId id="280" r:id="rId12"/>
    <p:sldId id="281" r:id="rId13"/>
    <p:sldId id="273" r:id="rId14"/>
    <p:sldId id="282" r:id="rId15"/>
    <p:sldId id="272" r:id="rId16"/>
    <p:sldId id="275" r:id="rId17"/>
    <p:sldId id="261" r:id="rId18"/>
    <p:sldId id="262" r:id="rId19"/>
    <p:sldId id="263" r:id="rId20"/>
    <p:sldId id="277" r:id="rId21"/>
    <p:sldId id="287" r:id="rId22"/>
    <p:sldId id="288" r:id="rId23"/>
    <p:sldId id="289" r:id="rId24"/>
    <p:sldId id="290" r:id="rId25"/>
    <p:sldId id="278" r:id="rId26"/>
    <p:sldId id="292" r:id="rId27"/>
    <p:sldId id="291" r:id="rId28"/>
    <p:sldId id="279" r:id="rId29"/>
    <p:sldId id="264" r:id="rId30"/>
    <p:sldId id="283" r:id="rId31"/>
    <p:sldId id="284" r:id="rId32"/>
    <p:sldId id="285" r:id="rId33"/>
    <p:sldId id="286" r:id="rId34"/>
    <p:sldId id="265" r:id="rId35"/>
    <p:sldId id="294" r:id="rId36"/>
    <p:sldId id="293" r:id="rId37"/>
    <p:sldId id="295" r:id="rId38"/>
    <p:sldId id="266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8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0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DB2C-5486-428A-A7A7-A466F052F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cap="none" dirty="0"/>
              <a:t>Zephyr: A State-Based, Event-Driven, Domain-Specific Language for 2D, Top-Down, Action Role-Playing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D589A-09AC-4BAA-A14F-57D6AFE9E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321908"/>
            <a:ext cx="8767860" cy="935891"/>
          </a:xfrm>
        </p:spPr>
        <p:txBody>
          <a:bodyPr/>
          <a:lstStyle/>
          <a:p>
            <a:r>
              <a:rPr lang="en-US" dirty="0"/>
              <a:t>Tyler Wolverton</a:t>
            </a:r>
          </a:p>
          <a:p>
            <a:r>
              <a:rPr lang="en-US" dirty="0"/>
              <a:t>Thesis Defense</a:t>
            </a:r>
          </a:p>
        </p:txBody>
      </p:sp>
    </p:spTree>
    <p:extLst>
      <p:ext uri="{BB962C8B-B14F-4D97-AF65-F5344CB8AC3E}">
        <p14:creationId xmlns:p14="http://schemas.microsoft.com/office/powerpoint/2010/main" val="42291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Script source is compiled into bytecode.</a:t>
            </a:r>
          </a:p>
          <a:p>
            <a:r>
              <a:rPr lang="en-US" dirty="0"/>
              <a:t>Scanner converts source into tokens.</a:t>
            </a:r>
          </a:p>
          <a:p>
            <a:r>
              <a:rPr lang="en-US" dirty="0"/>
              <a:t>Parser converts tokens into bytecode.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85354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scanner uses a single token lookahead approach to process the source string into a list of tokens [9]. </a:t>
            </a:r>
          </a:p>
          <a:p>
            <a:r>
              <a:rPr lang="en-US" dirty="0"/>
              <a:t>Token data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Data </a:t>
            </a:r>
          </a:p>
          <a:p>
            <a:pPr lvl="1"/>
            <a:r>
              <a:rPr lang="en-US" dirty="0"/>
              <a:t>Line number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0746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Zephyr compiler is a single-pass compiler, which converts tokens directly into bytecode. </a:t>
            </a:r>
          </a:p>
          <a:p>
            <a:r>
              <a:rPr lang="en-US" dirty="0"/>
              <a:t>Zephyr compiles one source file into multiple chunks of bytecode to be managed as states and events. </a:t>
            </a:r>
          </a:p>
          <a:p>
            <a:r>
              <a:rPr lang="en-US" dirty="0"/>
              <a:t>Each bytecode chunk is small and does not need much context which makes a single-pass compiler feasible [9].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5843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chunk of bytecode is interpreted by a virtual machine at runtime. The VM processes the bytecode one byte at a time and executes each operation.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8055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Bytecode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Bytecode contains instructions and references to constant values used in operations [10]. </a:t>
            </a:r>
          </a:p>
          <a:p>
            <a:r>
              <a:rPr lang="en-US" dirty="0"/>
              <a:t>Constant values are saved in a side vector and the indices into that vector are saved in bytecode. </a:t>
            </a:r>
          </a:p>
          <a:p>
            <a:r>
              <a:rPr lang="en-US" dirty="0"/>
              <a:t>A stack is used to store intermediate values during interpretation [10]. </a:t>
            </a:r>
          </a:p>
          <a:p>
            <a:r>
              <a:rPr lang="en-US" dirty="0"/>
              <a:t>Stack-based vs register-based</a:t>
            </a:r>
          </a:p>
          <a:p>
            <a:pPr lvl="1"/>
            <a:r>
              <a:rPr lang="en-US" dirty="0"/>
              <a:t>Stack instructions are smaller</a:t>
            </a:r>
          </a:p>
          <a:p>
            <a:pPr lvl="1"/>
            <a:r>
              <a:rPr lang="en-US" dirty="0"/>
              <a:t>Stack will have more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493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Finite State Machine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Finite state machines are a good fit for AI behavior in the context of a state-based DSL.</a:t>
            </a:r>
          </a:p>
          <a:p>
            <a:r>
              <a:rPr lang="en-US" dirty="0"/>
              <a:t>The main features of an AI state are the update behavior logic and transitions between states [11]. </a:t>
            </a:r>
          </a:p>
          <a:p>
            <a:r>
              <a:rPr lang="en-US" dirty="0"/>
              <a:t>Each state can define functions to call when transitioning out of or into the state.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426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Visual Studio Code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Custom language extensions can be created for Visual Studio Code by utilizing a template[12]. </a:t>
            </a:r>
          </a:p>
          <a:p>
            <a:r>
              <a:rPr lang="en-US" dirty="0"/>
              <a:t>Static keywords, comments, and scope operators can be defined easily.</a:t>
            </a:r>
          </a:p>
          <a:p>
            <a:r>
              <a:rPr lang="en-US" dirty="0"/>
              <a:t>Out of Scope [13]</a:t>
            </a:r>
          </a:p>
          <a:p>
            <a:pPr lvl="1"/>
            <a:r>
              <a:rPr lang="en-US" dirty="0"/>
              <a:t>Highlighting variables and functions</a:t>
            </a:r>
          </a:p>
          <a:p>
            <a:pPr lvl="1"/>
            <a:r>
              <a:rPr lang="en-US" dirty="0"/>
              <a:t>Interactive programming environment</a:t>
            </a:r>
          </a:p>
          <a:p>
            <a:pPr lvl="1"/>
            <a:r>
              <a:rPr lang="en-US" dirty="0"/>
              <a:t>Interactive debugger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8546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Previous Work: Uncharted 2’s Scripting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script defines a finite state machine and is associated with one game object [14]. </a:t>
            </a:r>
          </a:p>
          <a:p>
            <a:r>
              <a:rPr lang="en-US" dirty="0"/>
              <a:t>Key functionality [14]</a:t>
            </a:r>
          </a:p>
          <a:p>
            <a:pPr lvl="1"/>
            <a:r>
              <a:rPr lang="en-US" dirty="0"/>
              <a:t>Define attributes and states</a:t>
            </a:r>
          </a:p>
          <a:p>
            <a:pPr lvl="1"/>
            <a:r>
              <a:rPr lang="en-US" dirty="0"/>
              <a:t>Update function</a:t>
            </a:r>
          </a:p>
          <a:p>
            <a:pPr lvl="1"/>
            <a:r>
              <a:rPr lang="en-US" dirty="0"/>
              <a:t>Respond to events</a:t>
            </a:r>
          </a:p>
          <a:p>
            <a:pPr lvl="1"/>
            <a:r>
              <a:rPr lang="en-US" dirty="0"/>
              <a:t>State transitional actions [14]</a:t>
            </a:r>
          </a:p>
          <a:p>
            <a:r>
              <a:rPr lang="en-US" dirty="0"/>
              <a:t>The language uses a register-based VM and supports multi-threading using tracks [14].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5076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37" y="220785"/>
            <a:ext cx="9181904" cy="878714"/>
          </a:xfrm>
        </p:spPr>
        <p:txBody>
          <a:bodyPr/>
          <a:lstStyle/>
          <a:p>
            <a:r>
              <a:rPr lang="en-US" dirty="0"/>
              <a:t>Artifact</a:t>
            </a:r>
          </a:p>
        </p:txBody>
      </p:sp>
      <p:pic>
        <p:nvPicPr>
          <p:cNvPr id="5" name="Zephyr_Demo">
            <a:hlinkClick r:id="" action="ppaction://media"/>
            <a:extLst>
              <a:ext uri="{FF2B5EF4-FFF2-40B4-BE49-F238E27FC236}">
                <a16:creationId xmlns:a16="http://schemas.microsoft.com/office/drawing/2014/main" id="{B6D7DC59-8193-40AA-81EF-2A6DF08CB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537" y="1099499"/>
            <a:ext cx="9316519" cy="52407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588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Entity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4100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Zephyr is a domain-specific language that defines state machines that can listen to and fire events to interact with a custom C++ game engine. </a:t>
            </a:r>
          </a:p>
          <a:p>
            <a:r>
              <a:rPr lang="en-US" dirty="0"/>
              <a:t>Source scripts are compiled into bytecode at game startup and interpreted by a virtual machine (VM) at runtime.</a:t>
            </a:r>
          </a:p>
          <a:p>
            <a:r>
              <a:rPr lang="en-US" dirty="0"/>
              <a:t>The language is demonstrated with a 2D action role-playing game (RPG) similar to The Legend of Zelda (NES).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73EC4-0EBE-4FED-A0AD-5C71DE5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32" y="2164471"/>
            <a:ext cx="4709852" cy="26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pPr lvl="1"/>
            <a:r>
              <a:rPr lang="en-US" dirty="0"/>
              <a:t>Bytecode generation</a:t>
            </a:r>
          </a:p>
          <a:p>
            <a:r>
              <a:rPr lang="en-US" dirty="0"/>
              <a:t>Error handling</a:t>
            </a:r>
          </a:p>
          <a:p>
            <a:r>
              <a:rPr lang="en-US" dirty="0"/>
              <a:t>Hot Reloading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4279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 reads in source as text and converts to a vector of </a:t>
            </a:r>
            <a:r>
              <a:rPr lang="en-US" dirty="0" err="1"/>
              <a:t>ZephyrTokens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64229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Iterate through </a:t>
            </a:r>
            <a:r>
              <a:rPr lang="en-US" dirty="0" err="1"/>
              <a:t>ZephyrToken</a:t>
            </a:r>
            <a:r>
              <a:rPr lang="en-US" dirty="0"/>
              <a:t> vector and generate bytecode chunks.</a:t>
            </a:r>
          </a:p>
          <a:p>
            <a:r>
              <a:rPr lang="en-US" dirty="0"/>
              <a:t>Scripts have one global bytecode chunk, and each State and Function definition generates a new bytecode chunk.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00463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Parsing errors print an error message to the dev console and mark that script as invalid.</a:t>
            </a:r>
          </a:p>
          <a:p>
            <a:r>
              <a:rPr lang="en-US" dirty="0"/>
              <a:t>When an entity tries to update an invalid script and error is printed on the entity in the world and no bytecode is interpreted.</a:t>
            </a:r>
          </a:p>
          <a:p>
            <a:r>
              <a:rPr lang="en-US" dirty="0"/>
              <a:t>Invalid scripts will not run code in response to events either.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3124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Hot Reloading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All data files can be reloaded without closing the application.</a:t>
            </a:r>
          </a:p>
          <a:p>
            <a:r>
              <a:rPr lang="en-US" dirty="0"/>
              <a:t>Since data files can be inter-related, the safest way to reload is to load all maps, entities and scripts.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04750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Stack-based interpretation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19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Stack-based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Temporary values are pushed into a constant stack and then retrieved by later operations.</a:t>
            </a:r>
          </a:p>
          <a:p>
            <a:r>
              <a:rPr lang="en-US" dirty="0"/>
              <a:t>The stack saves </a:t>
            </a:r>
            <a:r>
              <a:rPr lang="en-US" dirty="0" err="1"/>
              <a:t>ZephyrValues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546907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Types are checked when performing operations. If a requested operation is not allowed an error will be thrown at runtime.</a:t>
            </a:r>
          </a:p>
          <a:p>
            <a:r>
              <a:rPr lang="en-US" dirty="0"/>
              <a:t>Runtime errors print to the dev console and place the entity’s </a:t>
            </a:r>
            <a:r>
              <a:rPr lang="en-US" dirty="0" err="1"/>
              <a:t>ZephyrObject</a:t>
            </a:r>
            <a:r>
              <a:rPr lang="en-US" dirty="0"/>
              <a:t> into an invalid state much like parser errors.</a:t>
            </a:r>
          </a:p>
          <a:p>
            <a:pPr lvl="1"/>
            <a:r>
              <a:rPr lang="en-US" dirty="0"/>
              <a:t>Errors are on per entity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21067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Entity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 err="1"/>
              <a:t>ZephyrObject</a:t>
            </a:r>
            <a:endParaRPr lang="en-US" dirty="0"/>
          </a:p>
          <a:p>
            <a:pPr lvl="1"/>
            <a:r>
              <a:rPr lang="en-US" dirty="0"/>
              <a:t>Each entity can own zero or one </a:t>
            </a:r>
            <a:r>
              <a:rPr lang="en-US" dirty="0" err="1"/>
              <a:t>ZephyrObject</a:t>
            </a:r>
            <a:endParaRPr lang="en-US" dirty="0"/>
          </a:p>
          <a:p>
            <a:pPr lvl="1"/>
            <a:r>
              <a:rPr lang="en-US" dirty="0"/>
              <a:t>Handles all script events and state updates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056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 and Bytecode VM</a:t>
            </a:r>
          </a:p>
          <a:p>
            <a:r>
              <a:rPr lang="en-US" dirty="0"/>
              <a:t>Designer friendly syntax</a:t>
            </a:r>
          </a:p>
          <a:p>
            <a:r>
              <a:rPr lang="en-US" dirty="0"/>
              <a:t>Hot reloading</a:t>
            </a:r>
          </a:p>
          <a:p>
            <a:r>
              <a:rPr lang="en-US" dirty="0"/>
              <a:t>2D, top-down, action RPG game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417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912EB5-2681-44B9-B8CB-9AF882D2BE0B}"/>
              </a:ext>
            </a:extLst>
          </p:cNvPr>
          <p:cNvSpPr/>
          <p:nvPr/>
        </p:nvSpPr>
        <p:spPr>
          <a:xfrm>
            <a:off x="4837723" y="1867877"/>
            <a:ext cx="7080739" cy="4345354"/>
          </a:xfrm>
          <a:custGeom>
            <a:avLst/>
            <a:gdLst>
              <a:gd name="connsiteX0" fmla="*/ 0 w 7080739"/>
              <a:gd name="connsiteY0" fmla="*/ 117231 h 4345354"/>
              <a:gd name="connsiteX1" fmla="*/ 62523 w 7080739"/>
              <a:gd name="connsiteY1" fmla="*/ 4329723 h 4345354"/>
              <a:gd name="connsiteX2" fmla="*/ 7080739 w 7080739"/>
              <a:gd name="connsiteY2" fmla="*/ 4345354 h 4345354"/>
              <a:gd name="connsiteX3" fmla="*/ 7026031 w 7080739"/>
              <a:gd name="connsiteY3" fmla="*/ 0 h 4345354"/>
              <a:gd name="connsiteX4" fmla="*/ 0 w 7080739"/>
              <a:gd name="connsiteY4" fmla="*/ 117231 h 434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0739" h="4345354">
                <a:moveTo>
                  <a:pt x="0" y="117231"/>
                </a:moveTo>
                <a:lnTo>
                  <a:pt x="62523" y="4329723"/>
                </a:lnTo>
                <a:lnTo>
                  <a:pt x="7080739" y="4345354"/>
                </a:lnTo>
                <a:lnTo>
                  <a:pt x="7026031" y="0"/>
                </a:lnTo>
                <a:lnTo>
                  <a:pt x="0" y="1172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01387F-BE6C-411E-AABE-1ED42633B70D}"/>
              </a:ext>
            </a:extLst>
          </p:cNvPr>
          <p:cNvSpPr/>
          <p:nvPr/>
        </p:nvSpPr>
        <p:spPr>
          <a:xfrm>
            <a:off x="1211385" y="2125785"/>
            <a:ext cx="2391507" cy="3485661"/>
          </a:xfrm>
          <a:custGeom>
            <a:avLst/>
            <a:gdLst>
              <a:gd name="connsiteX0" fmla="*/ 742461 w 2391507"/>
              <a:gd name="connsiteY0" fmla="*/ 140677 h 3485661"/>
              <a:gd name="connsiteX1" fmla="*/ 0 w 2391507"/>
              <a:gd name="connsiteY1" fmla="*/ 1727200 h 3485661"/>
              <a:gd name="connsiteX2" fmla="*/ 1008184 w 2391507"/>
              <a:gd name="connsiteY2" fmla="*/ 3485661 h 3485661"/>
              <a:gd name="connsiteX3" fmla="*/ 2375877 w 2391507"/>
              <a:gd name="connsiteY3" fmla="*/ 3485661 h 3485661"/>
              <a:gd name="connsiteX4" fmla="*/ 2391507 w 2391507"/>
              <a:gd name="connsiteY4" fmla="*/ 0 h 3485661"/>
              <a:gd name="connsiteX5" fmla="*/ 742461 w 2391507"/>
              <a:gd name="connsiteY5" fmla="*/ 140677 h 348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507" h="3485661">
                <a:moveTo>
                  <a:pt x="742461" y="140677"/>
                </a:moveTo>
                <a:lnTo>
                  <a:pt x="0" y="1727200"/>
                </a:lnTo>
                <a:lnTo>
                  <a:pt x="1008184" y="3485661"/>
                </a:lnTo>
                <a:lnTo>
                  <a:pt x="2375877" y="3485661"/>
                </a:lnTo>
                <a:lnTo>
                  <a:pt x="2391507" y="0"/>
                </a:lnTo>
                <a:lnTo>
                  <a:pt x="742461" y="14067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01F1F3-2A07-4E0E-9E4F-D12067A28A54}"/>
              </a:ext>
            </a:extLst>
          </p:cNvPr>
          <p:cNvSpPr/>
          <p:nvPr/>
        </p:nvSpPr>
        <p:spPr>
          <a:xfrm>
            <a:off x="5486400" y="2000738"/>
            <a:ext cx="6385169" cy="3118339"/>
          </a:xfrm>
          <a:custGeom>
            <a:avLst/>
            <a:gdLst>
              <a:gd name="connsiteX0" fmla="*/ 0 w 6385169"/>
              <a:gd name="connsiteY0" fmla="*/ 0 h 3118339"/>
              <a:gd name="connsiteX1" fmla="*/ 46892 w 6385169"/>
              <a:gd name="connsiteY1" fmla="*/ 1242647 h 3118339"/>
              <a:gd name="connsiteX2" fmla="*/ 2078892 w 6385169"/>
              <a:gd name="connsiteY2" fmla="*/ 1266093 h 3118339"/>
              <a:gd name="connsiteX3" fmla="*/ 2102338 w 6385169"/>
              <a:gd name="connsiteY3" fmla="*/ 2203939 h 3118339"/>
              <a:gd name="connsiteX4" fmla="*/ 1367692 w 6385169"/>
              <a:gd name="connsiteY4" fmla="*/ 2180493 h 3118339"/>
              <a:gd name="connsiteX5" fmla="*/ 1414585 w 6385169"/>
              <a:gd name="connsiteY5" fmla="*/ 3094893 h 3118339"/>
              <a:gd name="connsiteX6" fmla="*/ 6385169 w 6385169"/>
              <a:gd name="connsiteY6" fmla="*/ 3118339 h 3118339"/>
              <a:gd name="connsiteX7" fmla="*/ 6353908 w 6385169"/>
              <a:gd name="connsiteY7" fmla="*/ 211016 h 3118339"/>
              <a:gd name="connsiteX8" fmla="*/ 0 w 6385169"/>
              <a:gd name="connsiteY8" fmla="*/ 0 h 311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169" h="3118339">
                <a:moveTo>
                  <a:pt x="0" y="0"/>
                </a:moveTo>
                <a:lnTo>
                  <a:pt x="46892" y="1242647"/>
                </a:lnTo>
                <a:lnTo>
                  <a:pt x="2078892" y="1266093"/>
                </a:lnTo>
                <a:lnTo>
                  <a:pt x="2102338" y="2203939"/>
                </a:lnTo>
                <a:lnTo>
                  <a:pt x="1367692" y="2180493"/>
                </a:lnTo>
                <a:lnTo>
                  <a:pt x="1414585" y="3094893"/>
                </a:lnTo>
                <a:lnTo>
                  <a:pt x="6385169" y="3118339"/>
                </a:lnTo>
                <a:lnTo>
                  <a:pt x="6353908" y="2110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84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6DE4AD-75E4-40E0-AA0A-F31FD07F1ADD}"/>
              </a:ext>
            </a:extLst>
          </p:cNvPr>
          <p:cNvSpPr/>
          <p:nvPr/>
        </p:nvSpPr>
        <p:spPr>
          <a:xfrm>
            <a:off x="1383323" y="2383692"/>
            <a:ext cx="4056185" cy="3743570"/>
          </a:xfrm>
          <a:custGeom>
            <a:avLst/>
            <a:gdLst>
              <a:gd name="connsiteX0" fmla="*/ 171939 w 4095262"/>
              <a:gd name="connsiteY0" fmla="*/ 7816 h 3743570"/>
              <a:gd name="connsiteX1" fmla="*/ 4095262 w 4095262"/>
              <a:gd name="connsiteY1" fmla="*/ 78154 h 3743570"/>
              <a:gd name="connsiteX2" fmla="*/ 4079631 w 4095262"/>
              <a:gd name="connsiteY2" fmla="*/ 3727939 h 3743570"/>
              <a:gd name="connsiteX3" fmla="*/ 15631 w 4095262"/>
              <a:gd name="connsiteY3" fmla="*/ 3743570 h 3743570"/>
              <a:gd name="connsiteX4" fmla="*/ 0 w 4095262"/>
              <a:gd name="connsiteY4" fmla="*/ 7816 h 3743570"/>
              <a:gd name="connsiteX5" fmla="*/ 265723 w 4095262"/>
              <a:gd name="connsiteY5" fmla="*/ 0 h 3743570"/>
              <a:gd name="connsiteX6" fmla="*/ 492369 w 4095262"/>
              <a:gd name="connsiteY6" fmla="*/ 31262 h 3743570"/>
              <a:gd name="connsiteX7" fmla="*/ 1352062 w 4095262"/>
              <a:gd name="connsiteY7" fmla="*/ 0 h 3743570"/>
              <a:gd name="connsiteX8" fmla="*/ 601785 w 4095262"/>
              <a:gd name="connsiteY8" fmla="*/ 179754 h 3743570"/>
              <a:gd name="connsiteX9" fmla="*/ 171939 w 4095262"/>
              <a:gd name="connsiteY9" fmla="*/ 7816 h 374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5262" h="3743570">
                <a:moveTo>
                  <a:pt x="171939" y="7816"/>
                </a:moveTo>
                <a:lnTo>
                  <a:pt x="4095262" y="78154"/>
                </a:lnTo>
                <a:cubicBezTo>
                  <a:pt x="4090052" y="1294749"/>
                  <a:pt x="4084841" y="2511344"/>
                  <a:pt x="4079631" y="3727939"/>
                </a:cubicBezTo>
                <a:lnTo>
                  <a:pt x="15631" y="3743570"/>
                </a:lnTo>
                <a:cubicBezTo>
                  <a:pt x="10421" y="2498319"/>
                  <a:pt x="5210" y="1253067"/>
                  <a:pt x="0" y="7816"/>
                </a:cubicBezTo>
                <a:lnTo>
                  <a:pt x="265723" y="0"/>
                </a:lnTo>
                <a:lnTo>
                  <a:pt x="492369" y="31262"/>
                </a:lnTo>
                <a:lnTo>
                  <a:pt x="1352062" y="0"/>
                </a:lnTo>
                <a:lnTo>
                  <a:pt x="601785" y="179754"/>
                </a:lnTo>
                <a:lnTo>
                  <a:pt x="171939" y="781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ED34E5-CA6B-4E20-9505-394735EA8851}"/>
              </a:ext>
            </a:extLst>
          </p:cNvPr>
          <p:cNvSpPr/>
          <p:nvPr/>
        </p:nvSpPr>
        <p:spPr>
          <a:xfrm>
            <a:off x="10034954" y="1985108"/>
            <a:ext cx="1820984" cy="4134338"/>
          </a:xfrm>
          <a:custGeom>
            <a:avLst/>
            <a:gdLst>
              <a:gd name="connsiteX0" fmla="*/ 0 w 2141415"/>
              <a:gd name="connsiteY0" fmla="*/ 0 h 4134338"/>
              <a:gd name="connsiteX1" fmla="*/ 46892 w 2141415"/>
              <a:gd name="connsiteY1" fmla="*/ 4134338 h 4134338"/>
              <a:gd name="connsiteX2" fmla="*/ 2141415 w 2141415"/>
              <a:gd name="connsiteY2" fmla="*/ 4087446 h 4134338"/>
              <a:gd name="connsiteX3" fmla="*/ 2141415 w 2141415"/>
              <a:gd name="connsiteY3" fmla="*/ 39077 h 4134338"/>
              <a:gd name="connsiteX4" fmla="*/ 0 w 2141415"/>
              <a:gd name="connsiteY4" fmla="*/ 0 h 41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415" h="4134338">
                <a:moveTo>
                  <a:pt x="0" y="0"/>
                </a:moveTo>
                <a:lnTo>
                  <a:pt x="46892" y="4134338"/>
                </a:lnTo>
                <a:lnTo>
                  <a:pt x="2141415" y="4087446"/>
                </a:lnTo>
                <a:lnTo>
                  <a:pt x="2141415" y="39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8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1009576-3094-4D40-BC9E-96AFE45ADD9C}"/>
              </a:ext>
            </a:extLst>
          </p:cNvPr>
          <p:cNvSpPr/>
          <p:nvPr/>
        </p:nvSpPr>
        <p:spPr>
          <a:xfrm>
            <a:off x="1414585" y="2172677"/>
            <a:ext cx="4048369" cy="3016738"/>
          </a:xfrm>
          <a:custGeom>
            <a:avLst/>
            <a:gdLst>
              <a:gd name="connsiteX0" fmla="*/ 15630 w 4048369"/>
              <a:gd name="connsiteY0" fmla="*/ 187569 h 3016738"/>
              <a:gd name="connsiteX1" fmla="*/ 0 w 4048369"/>
              <a:gd name="connsiteY1" fmla="*/ 3016738 h 3016738"/>
              <a:gd name="connsiteX2" fmla="*/ 4048369 w 4048369"/>
              <a:gd name="connsiteY2" fmla="*/ 3008923 h 3016738"/>
              <a:gd name="connsiteX3" fmla="*/ 3993661 w 4048369"/>
              <a:gd name="connsiteY3" fmla="*/ 0 h 3016738"/>
              <a:gd name="connsiteX4" fmla="*/ 15630 w 4048369"/>
              <a:gd name="connsiteY4" fmla="*/ 187569 h 30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69" h="3016738">
                <a:moveTo>
                  <a:pt x="15630" y="187569"/>
                </a:moveTo>
                <a:lnTo>
                  <a:pt x="0" y="3016738"/>
                </a:lnTo>
                <a:lnTo>
                  <a:pt x="4048369" y="3008923"/>
                </a:lnTo>
                <a:lnTo>
                  <a:pt x="3993661" y="0"/>
                </a:lnTo>
                <a:lnTo>
                  <a:pt x="15630" y="1875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0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986862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Resembles existing scripting languages</a:t>
            </a:r>
          </a:p>
          <a:p>
            <a:pPr lvl="1"/>
            <a:r>
              <a:rPr lang="en-US" dirty="0"/>
              <a:t>Easier for designers and programmers to transition to Zephyr</a:t>
            </a:r>
          </a:p>
          <a:p>
            <a:pPr lvl="1"/>
            <a:endParaRPr lang="en-US" dirty="0"/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Number, String, Bool, Vec2, Entity</a:t>
            </a:r>
          </a:p>
          <a:p>
            <a:pPr lvl="1"/>
            <a:r>
              <a:rPr lang="en-US" dirty="0"/>
              <a:t>Dynamically typed</a:t>
            </a:r>
          </a:p>
          <a:p>
            <a:pPr lvl="1"/>
            <a:r>
              <a:rPr lang="en-US" dirty="0"/>
              <a:t>Anything converts to Bool or String, other conversions are checked case by case at runtime</a:t>
            </a:r>
          </a:p>
          <a:p>
            <a:pPr lvl="1"/>
            <a:r>
              <a:rPr lang="en-US" dirty="0"/>
              <a:t>Duck typing for Entity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63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Defined in either global scope or inside State</a:t>
            </a:r>
          </a:p>
          <a:p>
            <a:r>
              <a:rPr lang="en-US" dirty="0"/>
              <a:t>Implemented using event system</a:t>
            </a:r>
          </a:p>
          <a:p>
            <a:pPr lvl="1"/>
            <a:r>
              <a:rPr lang="en-US" dirty="0"/>
              <a:t>Defining a Function registers that function name with the event system, which will interpret the corresponding bytecode when the event is fired.</a:t>
            </a:r>
          </a:p>
          <a:p>
            <a:pPr lvl="1"/>
            <a:r>
              <a:rPr lang="en-US" dirty="0"/>
              <a:t>Calling a function sends a </a:t>
            </a:r>
            <a:r>
              <a:rPr lang="en-US" dirty="0" err="1"/>
              <a:t>FireEvent</a:t>
            </a:r>
            <a:r>
              <a:rPr lang="en-US" dirty="0"/>
              <a:t> to the event system with </a:t>
            </a:r>
            <a:r>
              <a:rPr lang="en-US" dirty="0" err="1"/>
              <a:t>EventArgs</a:t>
            </a:r>
            <a:r>
              <a:rPr lang="en-US" dirty="0"/>
              <a:t> containing the script parameters.</a:t>
            </a:r>
          </a:p>
          <a:p>
            <a:r>
              <a:rPr lang="en-US" dirty="0"/>
              <a:t>Return values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out</a:t>
            </a:r>
            <a:r>
              <a:rPr lang="en-US" dirty="0"/>
              <a:t> variables to retrieve data from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2988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Can only be defined in global state</a:t>
            </a:r>
          </a:p>
          <a:p>
            <a:r>
              <a:rPr lang="en-US" dirty="0" err="1"/>
              <a:t>OnEnter</a:t>
            </a:r>
            <a:r>
              <a:rPr lang="en-US" dirty="0"/>
              <a:t>, </a:t>
            </a:r>
            <a:r>
              <a:rPr lang="en-US" dirty="0" err="1"/>
              <a:t>OnUpdate</a:t>
            </a:r>
            <a:r>
              <a:rPr lang="en-US" dirty="0"/>
              <a:t>, </a:t>
            </a:r>
            <a:r>
              <a:rPr lang="en-US" dirty="0" err="1"/>
              <a:t>OnExit</a:t>
            </a:r>
            <a:endParaRPr lang="en-US" dirty="0"/>
          </a:p>
          <a:p>
            <a:r>
              <a:rPr lang="en-US" dirty="0" err="1"/>
              <a:t>ChangeState</a:t>
            </a:r>
            <a:r>
              <a:rPr lang="en-US" dirty="0"/>
              <a:t> is used to transition to a </a:t>
            </a:r>
            <a:r>
              <a:rPr lang="en-US"/>
              <a:t>new state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047018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Directly access entity variables and methods from other scripts</a:t>
            </a:r>
          </a:p>
          <a:p>
            <a:endParaRPr lang="en-US" dirty="0"/>
          </a:p>
          <a:p>
            <a:r>
              <a:rPr lang="en-US" dirty="0"/>
              <a:t>TODO: Add more findings from feedback sessions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0549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Profiling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Slow in debug, but good in release </a:t>
            </a:r>
          </a:p>
          <a:p>
            <a:endParaRPr lang="en-US" dirty="0"/>
          </a:p>
          <a:p>
            <a:r>
              <a:rPr lang="en-US" dirty="0"/>
              <a:t>TODO: Collect and report more formal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24331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Out of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700064" cy="4038600"/>
          </a:xfrm>
        </p:spPr>
        <p:txBody>
          <a:bodyPr>
            <a:normAutofit/>
          </a:bodyPr>
          <a:lstStyle/>
          <a:p>
            <a:r>
              <a:rPr lang="en-US" dirty="0"/>
              <a:t>Interactive Debugging</a:t>
            </a:r>
          </a:p>
          <a:p>
            <a:pPr lvl="1"/>
            <a:r>
              <a:rPr lang="en-US" dirty="0"/>
              <a:t>An active area of research in computer science that could be a separate thesis.</a:t>
            </a:r>
          </a:p>
          <a:p>
            <a:r>
              <a:rPr lang="en-US" dirty="0"/>
              <a:t>Visual Scripting</a:t>
            </a:r>
          </a:p>
          <a:p>
            <a:pPr lvl="1"/>
            <a:r>
              <a:rPr lang="en-US" dirty="0"/>
              <a:t>Node-based UI system could be a separate thesis. </a:t>
            </a:r>
          </a:p>
          <a:p>
            <a:r>
              <a:rPr lang="en-US" dirty="0"/>
              <a:t>Map Editor</a:t>
            </a:r>
          </a:p>
          <a:p>
            <a:pPr lvl="1"/>
            <a:r>
              <a:rPr lang="en-US" dirty="0"/>
              <a:t>XML files are used to define maps instead of a graphical tool.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6201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9428002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[1] M. Lewis, "Sculpting a Gameplay Scripting Solution," in Game Developer's Conference, San Francisco, 2016.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[2] The Legend of Zelda. [Nintendo Entertainment System]. Japan: Nintendo, 1985.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[3] Dungeon Explorer. [TurboGrafx-16]. Japan: </a:t>
            </a:r>
            <a:r>
              <a:rPr lang="en-US" sz="1050" dirty="0" err="1"/>
              <a:t>Atlus</a:t>
            </a:r>
            <a:r>
              <a:rPr lang="en-US" sz="1050" dirty="0"/>
              <a:t>, 1989.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[4] A. Desai, V. Gupta, E. Jackson, S. Qadeer, S. </a:t>
            </a:r>
            <a:r>
              <a:rPr lang="en-US" sz="1050" dirty="0" err="1"/>
              <a:t>Rajama</a:t>
            </a:r>
            <a:r>
              <a:rPr lang="en-US" sz="1050" dirty="0"/>
              <a:t> and D. </a:t>
            </a:r>
            <a:r>
              <a:rPr lang="en-US" sz="1050" dirty="0" err="1"/>
              <a:t>Zufferey</a:t>
            </a:r>
            <a:r>
              <a:rPr lang="en-US" sz="1050" dirty="0"/>
              <a:t>, "P: A Domain-Specific Language for Asynchronous Event-Driven Programming," July 2014. [Online]. Available: https://www.researchgate.net/publication/266660871_P_a_domain-specific_language_for_asynchronous_event-driven_programming_invited_talk_abstract. [Accessed 9 July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[5] J. Gregory, "Scripting," in Game Engine Architecture, 2nd Ed., Boca Raton, Taylor &amp; Francis, 2014, pp. 954-978.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[6] F. Tomasetti, "The complete guide to (external) Domain Specific Languages," 20 February 2017. [Online]. Available: https://tomassetti.me/domain-specific-languages/. [Accessed 11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[7] M. </a:t>
            </a:r>
            <a:r>
              <a:rPr lang="en-US" sz="1050" dirty="0" err="1"/>
              <a:t>Mernik</a:t>
            </a:r>
            <a:r>
              <a:rPr lang="en-US" sz="1050" dirty="0"/>
              <a:t>, J. </a:t>
            </a:r>
            <a:r>
              <a:rPr lang="en-US" sz="1050" dirty="0" err="1"/>
              <a:t>Heering</a:t>
            </a:r>
            <a:r>
              <a:rPr lang="en-US" sz="1050" dirty="0"/>
              <a:t> and A. M. Sloane, "When and How to Develop Domain-Specific Languages," ACM Computing Surveys, vol. 37, no. 4, 2005.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[8] M. West, "The Whimsy Of Domain-Specific Languages," </a:t>
            </a:r>
            <a:r>
              <a:rPr lang="en-US" sz="1050" dirty="0" err="1"/>
              <a:t>Gamasutra</a:t>
            </a:r>
            <a:r>
              <a:rPr lang="en-US" sz="1050" dirty="0"/>
              <a:t>, 3 September 2008. [Online]. Available: https://www.gamasutra.com/view/feature/130077/the_whimsy_of_domainspecific_.php. [Accessed 18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[9] </a:t>
            </a:r>
            <a:r>
              <a:rPr lang="nn-NO" sz="1050" dirty="0"/>
              <a:t>R. Nystrom, Crafting Interpreters, 2020.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[10] R. Nystrom, "Bytecode," in Game Programming Patterns, Coppell, TX, </a:t>
            </a:r>
            <a:r>
              <a:rPr lang="en-US" sz="1050" dirty="0" err="1"/>
              <a:t>Genever</a:t>
            </a:r>
            <a:r>
              <a:rPr lang="en-US" sz="1050" dirty="0"/>
              <a:t> Benning, 2014, pp. 155-180.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[11] C. Berglund, "Designing a simple game AI using Finite State Machines," </a:t>
            </a:r>
            <a:r>
              <a:rPr lang="en-US" sz="1050" dirty="0" err="1"/>
              <a:t>Gamasutra</a:t>
            </a:r>
            <a:r>
              <a:rPr lang="en-US" sz="1050" dirty="0"/>
              <a:t>, 27 February 2017. [Online]. Available: https://www.gamasutra.com/blogs/CarlBerglund/20170227/292378/Designing_a_simple_game_AI_using_Finite_State_Machines.php. [Accessed 25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[12] B. </a:t>
            </a:r>
            <a:r>
              <a:rPr lang="en-US" sz="1050" dirty="0" err="1"/>
              <a:t>Parizek</a:t>
            </a:r>
            <a:r>
              <a:rPr lang="en-US" sz="1050" dirty="0"/>
              <a:t>, "Notes on how to create a Language Grammar and Custom Theme for a </a:t>
            </a:r>
            <a:r>
              <a:rPr lang="en-US" sz="1050" dirty="0" err="1"/>
              <a:t>Textmate</a:t>
            </a:r>
            <a:r>
              <a:rPr lang="en-US" sz="1050" dirty="0"/>
              <a:t> Bundle," [Online]. Available: https://benparizek.com/notebook/notes-on-how-to-create-a-language-grammar-and-custom-theme-for-a-textmate-bundle. [Accessed 10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[13] V. Kaplan, "Writing Your Own Debugger and Language Extensions with Visual Studio Code," Code Magazine, September/October 2018.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[14] Gregory, J., 2009. State-Based Scripting In Uncharted 2: Among Thieves.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[15] H. Wu, J. Gray and M. </a:t>
            </a:r>
            <a:r>
              <a:rPr lang="en-US" sz="1050" dirty="0" err="1"/>
              <a:t>Mernik</a:t>
            </a:r>
            <a:r>
              <a:rPr lang="en-US" sz="1050" dirty="0"/>
              <a:t>, "Demonstration of a Domain-Specific Language Debugging Framework," Elsevier Science B. V., Amsterdam, 2007.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[16] M. Brockington, "Choosing, Designing and Implementing Scripting Languages: Tales from the Script," in Game Developer's Conference, San Francisco, 2001.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39736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E0F6B5-7221-4BDA-8D7F-497663DAB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881965"/>
              </p:ext>
            </p:extLst>
          </p:nvPr>
        </p:nvGraphicFramePr>
        <p:xfrm>
          <a:off x="6291384" y="798342"/>
          <a:ext cx="540448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0">
                  <a:extLst>
                    <a:ext uri="{9D8B030D-6E8A-4147-A177-3AD203B41FA5}">
                      <a16:colId xmlns:a16="http://schemas.microsoft.com/office/drawing/2014/main" val="1371856242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2308848364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132859046"/>
                    </a:ext>
                  </a:extLst>
                </a:gridCol>
              </a:tblGrid>
              <a:tr h="243743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056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09/09/20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743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09/23/20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9021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10/07/20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88851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10/21/20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7628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11/04/20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3160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11/18/20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739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12/01/20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894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Winter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01/28/21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9187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02/25/21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337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2545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03/18/21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7473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04/01/21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4260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04/15/21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214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04/29/21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719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05/04/21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082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514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357106-C202-487B-8D3C-00AB78CBC62B}"/>
              </a:ext>
            </a:extLst>
          </p:cNvPr>
          <p:cNvSpPr txBox="1">
            <a:spLocks/>
          </p:cNvSpPr>
          <p:nvPr/>
        </p:nvSpPr>
        <p:spPr>
          <a:xfrm>
            <a:off x="1836616" y="1965960"/>
            <a:ext cx="41030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dirty="0"/>
          </a:p>
          <a:p>
            <a:r>
              <a:rPr lang="en-US" dirty="0"/>
              <a:t>Two-week milestones </a:t>
            </a:r>
          </a:p>
          <a:p>
            <a:endParaRPr lang="en-US" dirty="0"/>
          </a:p>
          <a:p>
            <a:r>
              <a:rPr lang="en-US" dirty="0"/>
              <a:t>Including all research and documentation: 220 hours</a:t>
            </a:r>
          </a:p>
        </p:txBody>
      </p:sp>
    </p:spTree>
    <p:extLst>
      <p:ext uri="{BB962C8B-B14F-4D97-AF65-F5344CB8AC3E}">
        <p14:creationId xmlns:p14="http://schemas.microsoft.com/office/powerpoint/2010/main" val="4413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Genre</a:t>
            </a:r>
          </a:p>
          <a:p>
            <a:r>
              <a:rPr lang="en-US" dirty="0"/>
              <a:t>Event System</a:t>
            </a:r>
          </a:p>
          <a:p>
            <a:r>
              <a:rPr lang="en-US" dirty="0"/>
              <a:t>Syntax/DSLs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Bytecode</a:t>
            </a:r>
          </a:p>
          <a:p>
            <a:r>
              <a:rPr lang="en-US" dirty="0"/>
              <a:t>Finite State Machine AI</a:t>
            </a:r>
          </a:p>
          <a:p>
            <a:r>
              <a:rPr lang="en-US" dirty="0"/>
              <a:t>Visual Studio Code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8731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Action RPG systems can be defined in data easily [1].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Common functionality includes enemies, dialogue with NPCs, and interactable environment objects.</a:t>
            </a:r>
          </a:p>
          <a:p>
            <a:r>
              <a:rPr lang="en-US" dirty="0"/>
              <a:t>The Legend of Zelda and Dungeon Explorer were used to identify common functionality within the genre [2][3].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5338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 Events are an effective way to communicate between states in a scripting system [4].</a:t>
            </a:r>
          </a:p>
          <a:p>
            <a:r>
              <a:rPr lang="en-US" dirty="0"/>
              <a:t>Events can be used to communicate between the game engine and script objects [5].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26212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Syntax/DSLs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723141" cy="4038600"/>
          </a:xfrm>
        </p:spPr>
        <p:txBody>
          <a:bodyPr>
            <a:normAutofit/>
          </a:bodyPr>
          <a:lstStyle/>
          <a:p>
            <a:r>
              <a:rPr lang="en-US" dirty="0"/>
              <a:t>Benefits of a DSL [6][7]</a:t>
            </a:r>
          </a:p>
          <a:p>
            <a:pPr lvl="1"/>
            <a:r>
              <a:rPr lang="en-US" dirty="0"/>
              <a:t>More effectively communicate with domain experts</a:t>
            </a:r>
          </a:p>
          <a:p>
            <a:pPr lvl="1"/>
            <a:r>
              <a:rPr lang="en-US" dirty="0"/>
              <a:t>Focus on high level concepts by hiding implementation details</a:t>
            </a:r>
          </a:p>
          <a:p>
            <a:pPr lvl="1"/>
            <a:r>
              <a:rPr lang="en-US" dirty="0"/>
              <a:t>Errors are specific to domain</a:t>
            </a:r>
          </a:p>
          <a:p>
            <a:pPr lvl="1"/>
            <a:r>
              <a:rPr lang="en-US" dirty="0"/>
              <a:t>Easier for non-programmers to use</a:t>
            </a:r>
          </a:p>
          <a:p>
            <a:pPr lvl="1"/>
            <a:r>
              <a:rPr lang="en-US" dirty="0"/>
              <a:t>Highly tuned for a specific purpose</a:t>
            </a:r>
          </a:p>
          <a:p>
            <a:r>
              <a:rPr lang="en-US" dirty="0"/>
              <a:t>Zephyr has built in Entity, Vec2, state machines and event handling.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81A40-5ADC-47C7-9BD7-60E8F91EF93A}"/>
              </a:ext>
            </a:extLst>
          </p:cNvPr>
          <p:cNvSpPr txBox="1"/>
          <p:nvPr/>
        </p:nvSpPr>
        <p:spPr>
          <a:xfrm>
            <a:off x="7756976" y="3645546"/>
            <a:ext cx="30870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superEgg</a:t>
            </a:r>
            <a:r>
              <a:rPr lang="en-US" sz="1200" dirty="0"/>
              <a:t> .1,.05,4 at .2,.2 green distort 0.01</a:t>
            </a:r>
            <a:br>
              <a:rPr lang="en-US" sz="1200" dirty="0"/>
            </a:br>
            <a:r>
              <a:rPr lang="en-US" sz="1200" dirty="0"/>
              <a:t>petals 8 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.1,.1,2 at .5,.2 grey distort .02</a:t>
            </a:r>
            <a:br>
              <a:rPr lang="en-US" sz="1200" dirty="0"/>
            </a:br>
            <a:r>
              <a:rPr lang="en-US" sz="1200" dirty="0"/>
              <a:t>inner .5 orange distort .02</a:t>
            </a:r>
            <a:br>
              <a:rPr lang="en-US" sz="1200" dirty="0"/>
            </a:br>
            <a:r>
              <a:rPr lang="en-US" sz="1200" dirty="0"/>
              <a:t>petals 12 blue size 3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circle at .35,.35 size .05 distort .04 </a:t>
            </a:r>
            <a:r>
              <a:rPr lang="en-US" sz="1200" dirty="0" err="1"/>
              <a:t>petalblue</a:t>
            </a:r>
            <a:br>
              <a:rPr lang="en-US" sz="1200" dirty="0"/>
            </a:br>
            <a:r>
              <a:rPr lang="en-US" sz="1200" dirty="0"/>
              <a:t>petals 8 size 20 </a:t>
            </a:r>
            <a:r>
              <a:rPr lang="en-US" sz="1200" dirty="0" err="1"/>
              <a:t>petalblue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.1,.05,4 at .2,.45 white distort .1</a:t>
            </a:r>
            <a:br>
              <a:rPr lang="en-US" sz="1200" dirty="0"/>
            </a:br>
            <a:r>
              <a:rPr lang="en-US" sz="1200" dirty="0"/>
              <a:t>inner .5 distort .01 yellow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7" name="Picture 6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FE98338-AD44-4EED-A783-F0831A84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76" y="1287780"/>
            <a:ext cx="2857500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20E57-8A2F-4399-986A-F8271CC8224B}"/>
              </a:ext>
            </a:extLst>
          </p:cNvPr>
          <p:cNvSpPr txBox="1"/>
          <p:nvPr/>
        </p:nvSpPr>
        <p:spPr>
          <a:xfrm>
            <a:off x="7756976" y="6096000"/>
            <a:ext cx="313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Figure 1: Whimsy code and output example [8].</a:t>
            </a:r>
          </a:p>
        </p:txBody>
      </p:sp>
    </p:spTree>
    <p:extLst>
      <p:ext uri="{BB962C8B-B14F-4D97-AF65-F5344CB8AC3E}">
        <p14:creationId xmlns:p14="http://schemas.microsoft.com/office/powerpoint/2010/main" val="721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243</TotalTime>
  <Words>2424</Words>
  <Application>Microsoft Office PowerPoint</Application>
  <PresentationFormat>Widescreen</PresentationFormat>
  <Paragraphs>699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Corbel</vt:lpstr>
      <vt:lpstr>Basis</vt:lpstr>
      <vt:lpstr>Zephyr: A State-Based, Event-Driven, Domain-Specific Language for 2D, Top-Down, Action Role-Playing Games</vt:lpstr>
      <vt:lpstr>Introduction</vt:lpstr>
      <vt:lpstr>Scope</vt:lpstr>
      <vt:lpstr>Out of Scope</vt:lpstr>
      <vt:lpstr>Schedule</vt:lpstr>
      <vt:lpstr>Theory</vt:lpstr>
      <vt:lpstr>Genre</vt:lpstr>
      <vt:lpstr>Event System</vt:lpstr>
      <vt:lpstr>Syntax/DSLs</vt:lpstr>
      <vt:lpstr>Compiler</vt:lpstr>
      <vt:lpstr>Scanner</vt:lpstr>
      <vt:lpstr>Parser</vt:lpstr>
      <vt:lpstr>Virtual Machine</vt:lpstr>
      <vt:lpstr>Bytecode</vt:lpstr>
      <vt:lpstr>Finite State Machine AI</vt:lpstr>
      <vt:lpstr>Visual Studio Code Plugin</vt:lpstr>
      <vt:lpstr>Previous Work: Uncharted 2’s Scripting Language</vt:lpstr>
      <vt:lpstr>Artifact</vt:lpstr>
      <vt:lpstr>Implementation</vt:lpstr>
      <vt:lpstr>Compiler</vt:lpstr>
      <vt:lpstr>Scanner</vt:lpstr>
      <vt:lpstr>Parser</vt:lpstr>
      <vt:lpstr>Error Handling</vt:lpstr>
      <vt:lpstr>Hot Reloading</vt:lpstr>
      <vt:lpstr>Virtual Machine</vt:lpstr>
      <vt:lpstr>Stack-based Interpretation</vt:lpstr>
      <vt:lpstr>Error Handling</vt:lpstr>
      <vt:lpstr>Entity Architecture</vt:lpstr>
      <vt:lpstr>Architecture</vt:lpstr>
      <vt:lpstr>Architecture</vt:lpstr>
      <vt:lpstr>Architecture</vt:lpstr>
      <vt:lpstr>Architecture</vt:lpstr>
      <vt:lpstr>Architecture</vt:lpstr>
      <vt:lpstr>Syntax</vt:lpstr>
      <vt:lpstr>Overview</vt:lpstr>
      <vt:lpstr>Functions</vt:lpstr>
      <vt:lpstr>States</vt:lpstr>
      <vt:lpstr>User Feedback</vt:lpstr>
      <vt:lpstr>Profiling Results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Wolverton, Tyler</dc:creator>
  <cp:lastModifiedBy>Tyler Wolverton</cp:lastModifiedBy>
  <cp:revision>34</cp:revision>
  <dcterms:created xsi:type="dcterms:W3CDTF">2021-02-04T03:54:40Z</dcterms:created>
  <dcterms:modified xsi:type="dcterms:W3CDTF">2021-03-10T16:52:10Z</dcterms:modified>
</cp:coreProperties>
</file>